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3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6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42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35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87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6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4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245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3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19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7BAE-ED0B-4932-AB01-5966D1868DDC}" type="datetimeFigureOut">
              <a:rPr lang="es-ES" smtClean="0"/>
              <a:t>04/06/2019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FB40-8457-492B-B952-210EF49720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36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61703" y="561114"/>
            <a:ext cx="11168063" cy="58531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“PEDAGOGÍA DE LA VOCACIÓN FRANCISCANA”  </a:t>
            </a:r>
            <a:r>
              <a:rPr lang="es-ES" sz="72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(Fr. Pedro Enrique Rivera, capuchino)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ESEF -  Escuela Franciscana de Formadores y Acompañan</a:t>
            </a:r>
            <a:r>
              <a:rPr lang="es-E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1   VOCACIÓN Y PASTORAL JUVENIL VOCACIONAL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2   PEDAGOGIA VOCACIONAL  (Formación inicial).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3   FRANCISCO Y CLARA: VOCACIÓN Y “PASTORAL VOCACIONAL”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4   PEDAGOGIA DE FRANCISCO Y CLARA.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5   PEDAGOGIA FRANCISCANA.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s-E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TALLERES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Cómo hacer un Proyecto de Pastoral Vocacional Franciscana.</a:t>
            </a:r>
            <a:r>
              <a:rPr lang="es-ES" sz="7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7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" sz="6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(Hacer un trabajo para examen)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Cómo hacer un Proyecto de Formación Inicial Franciscana.	  </a:t>
            </a:r>
            <a:r>
              <a:rPr lang="es-ES" sz="6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(Hacer un trabajo para examen)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Modelos de “Entrevistas vocacionales.” 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s-ES" sz="7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Anexos: 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Sugerencias para la formación: vida y trabajo del </a:t>
            </a:r>
            <a:r>
              <a:rPr lang="es-ES" sz="7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vocacionado</a:t>
            </a: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del formando.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Hermanas Clarisas Capuchinas: Plan </a:t>
            </a:r>
            <a:r>
              <a:rPr lang="es-ES" sz="7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Interfederal</a:t>
            </a: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Formación Inicial.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Bibliografía sobre Pedagogía Franciscana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s-ES" sz="7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s-ES" sz="7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Apuntes completos en:	eremitoriovocacional.com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0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9219" y="470952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CLARA DE ASÍS:  Estilo Pedagógico	 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s-ES" sz="2400" b="1" dirty="0" err="1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LegCl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36)</a:t>
            </a:r>
            <a:endParaRPr lang="es-ES" sz="2800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7142" y="1225689"/>
            <a:ext cx="111734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1. SU PEDAGOGÍA.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Silencio interior y exterior.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Separación del mundo: Clausura y comunión con Dios.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Mortificación: Fiarse de Dios.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Tentaciones: especialmente las tentaciones internas, estar “vacío”.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Oración y trabajo: tiempo para todo.  </a:t>
            </a:r>
          </a:p>
          <a:p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 INES DE PRAGA.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Observa: mirar a Dios, no a la cosas.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Considera: meditar.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Contempla: oración, Dios en mí.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Imitarlo: vivir según Dios (Misericordioso).</a:t>
            </a:r>
          </a:p>
          <a:p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3. EL ESPÍRITU SANTO ES EL FORMADOR.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Pobreza: lugar de acción del Espíritu Santo.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</a:t>
            </a:r>
            <a:r>
              <a:rPr lang="es-E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Inhabitación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ven y reza en mí. Dones y frutos del Espíritu Santo.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Fruición: La alegría de Dios, su felicidad.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Espiritualidad de Clara: la Cruz, sacrificio, soldad, etc.</a:t>
            </a:r>
          </a:p>
        </p:txBody>
      </p:sp>
    </p:spTree>
    <p:extLst>
      <p:ext uri="{BB962C8B-B14F-4D97-AF65-F5344CB8AC3E}">
        <p14:creationId xmlns:p14="http://schemas.microsoft.com/office/powerpoint/2010/main" val="33538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9219" y="470952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PEDAGOGIA FRANCISCANA</a:t>
            </a:r>
            <a:endParaRPr lang="es-ES" sz="2800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7142" y="994172"/>
            <a:ext cx="111734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 PRINCIPIOS.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    DIOS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Cristocentrismo: “Cristo pobre y crucificado”. Sentido último de la vida.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PERSONA. Lo primero la persona por encima de lo legal. “Autoestima cristiana”.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FRATERNIDAD. Universal con amor, diálogo y caballerosidad (urbanidad).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REGLA. Vivencia de la propia vocación. Autoridad como servicio y fuerza moral.</a:t>
            </a:r>
          </a:p>
          <a:p>
            <a:endParaRPr lang="es-E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2. OBJETIVOS.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EVANGELIO. Ley del Amor. Vivir con optimismo cristiano. Necesidad de la oración.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FORMACIÓN. Integral de la persona y realismo. Más afectiva que intelectual.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LIBERTAD. Ante Dios y los hombres, responsabilidad, iniciativa y creatividad.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3. METODOLOGÍA.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EDUCAR. Sacar todo lo bueno que la persona tiene dentro: valores, dones, etc.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FORMAR. Proponer modelos para crecer y madurar como persona y creyente.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ACOMPAÑAR. Desde la cercanía y con simpatía y empatía. Respetando la  autonomía.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PACIENCIA. Para vivir los procesos sin prisa, lo importante es el “resultado final”.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ATENCIÓN. Ofreciendo el cuidado del padre y la madre, pero sin apropiarse del hijo.</a:t>
            </a:r>
          </a:p>
        </p:txBody>
      </p:sp>
    </p:spTree>
    <p:extLst>
      <p:ext uri="{BB962C8B-B14F-4D97-AF65-F5344CB8AC3E}">
        <p14:creationId xmlns:p14="http://schemas.microsoft.com/office/powerpoint/2010/main" val="34476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561703" y="561114"/>
            <a:ext cx="11168063" cy="5853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VOCACIÓN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DIOS: Una llamada de AMOR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Misterio y “Seguridad”.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Conoce mi realidad, positiva y negativa.</a:t>
            </a:r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Un proyecto de Dios para mí, “no mío”.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457200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HOMBRE: Una respuesta de amor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* Consagrarse a Dios en exclusividad y totalidad.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Capacidades necesarias: “normales”.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Sinceridad e intentarlo de verdad.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45720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Discernimiento “espiritual”: Fe y Oración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La vocación en un clima espiritual: oración.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Señor, hágase tu voluntad: generosidad.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Carisma del Fundador: Estilo de la Orden.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La psicología y las ciencias humanas: son una ayuda.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195592" y="1165192"/>
            <a:ext cx="193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llama</a:t>
            </a:r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158790" y="1165192"/>
            <a:ext cx="368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 responde</a:t>
            </a:r>
            <a:endParaRPr lang="es-E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lecha izquierda y derecha 13"/>
          <p:cNvSpPr/>
          <p:nvPr/>
        </p:nvSpPr>
        <p:spPr>
          <a:xfrm>
            <a:off x="5421834" y="1305644"/>
            <a:ext cx="1447799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8591" y="601580"/>
            <a:ext cx="1120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PASTORAL VOCACIONAL</a:t>
            </a:r>
          </a:p>
          <a:p>
            <a:pPr algn="ctr"/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“Mediación entre Dios y el hombre”</a:t>
            </a:r>
            <a:endParaRPr lang="es-E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04628" y="1955140"/>
            <a:ext cx="111734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0" indent="-342900"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PRINCIPIOS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 En nombre de Dios y de la Iglesia.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 Ayudar al joven a encontrar su vocación.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 No proselitismo interesado por falta de vocaciones.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* Orientación vocacional.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342900">
              <a:buAutoNum type="arabicPeriod" startAt="2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Pastoral Juvenil, en la última etapa.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Propuesta: todas las vocaciones.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	  Acompañamiento:  Sincero para discernir.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  Docilidad del joven.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Discernimiento: Aptitudes: Dios me llama por Amor.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		              Capacidades: Normal para responder.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152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8591" y="601580"/>
            <a:ext cx="1120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PASTORAL VOCACIONAL</a:t>
            </a:r>
          </a:p>
          <a:p>
            <a:pPr algn="ctr"/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“Mediación entre Dios y el hombre”</a:t>
            </a:r>
            <a:endParaRPr lang="es-E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46514" y="1777719"/>
            <a:ext cx="111734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0" indent="-342900"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AGENTE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Ser mediador, intermediario: la vocación es de Dios.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Creerse su servicio vocacional: veraz, auténtico. 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Mínima formación: no basta la buena voluntad.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Coherencia de vida religiosa, aunque sea pecador.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Oración personal: hablar con Dios, para hablar de Dios y por Dios.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342900">
              <a:buAutoNum type="arabicPeriod" startAt="2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JOVEN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Sinceridad y docilidad.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Buscar la voluntad de Dios.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	  Ser sincero consigo mismo.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Generosidad.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		             Oración: consagrarse a Dios.</a:t>
            </a:r>
          </a:p>
        </p:txBody>
      </p:sp>
    </p:spTree>
    <p:extLst>
      <p:ext uri="{BB962C8B-B14F-4D97-AF65-F5344CB8AC3E}">
        <p14:creationId xmlns:p14="http://schemas.microsoft.com/office/powerpoint/2010/main" val="40458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409" y="914384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 VOCACIONAL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7332" y="1900548"/>
            <a:ext cx="11173477" cy="44012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880000" indent="-342900"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PRINCIPIOS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 </a:t>
            </a:r>
            <a:r>
              <a:rPr lang="es-ES" sz="20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Vocación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Intentar de verdad, coherencia y fidelidad.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</a:t>
            </a:r>
            <a:r>
              <a:rPr lang="es-E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s-ES" sz="2000" i="1" u="sng" kern="1400" spc="1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Espiritual</a:t>
            </a:r>
            <a:r>
              <a:rPr lang="es-ES" sz="2000" i="1" u="sng" spc="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u="sng" spc="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Oración, sacramentos y apostolado. 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s-E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s-ES" sz="2000" i="1" u="sng" spc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Humano</a:t>
            </a:r>
            <a:r>
              <a:rPr lang="es-E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Conocerse, verdad y autoestima.</a:t>
            </a:r>
          </a:p>
          <a:p>
            <a:endParaRPr lang="es-E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Hermanos   ≠   Amigos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Aprender a decir </a:t>
            </a:r>
            <a:r>
              <a:rPr lang="es-ES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¡NO!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342900">
              <a:buAutoNum type="arabicPeriod" startAt="2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 DE FORMACIÓN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Pastoral Vocacional: interrogante vocacional.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</a:t>
            </a:r>
            <a:r>
              <a:rPr lang="es-E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Postulantado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Discernimiento vocacional.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	  Noviciado: Identidad vocacional.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</a:t>
            </a:r>
            <a:r>
              <a:rPr lang="es-E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Postnoviciado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Opción definitiva. 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             Formación permanente: Profundización vocacional.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-2465696" y="2289774"/>
            <a:ext cx="166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67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8591" y="601580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VOCACIONAL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46514" y="1352299"/>
            <a:ext cx="111734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0" indent="-342900"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FORMADOR:  Orar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Paciencia e ilusión.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Proceso: durante toda la formación. 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Formar en valores, no en leyes a cumplir.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Coherencia de vida, aunque uno se reconozca pecador.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Estilo de vida franciscana.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80000" indent="-342900">
              <a:buAutoNum type="arabicPeriod" startAt="2"/>
            </a:pPr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FORMANDO:  Oración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Docilidad al formador.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Deseo de crecer: intentarlo de verdad.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	  Verdadero, sin doblez.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		  Oración, sacramentos y apostolado.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	             Identificación con Francisco y Clara, y la Orden...</a:t>
            </a:r>
          </a:p>
          <a:p>
            <a:endParaRPr lang="es-E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Temas Complementarios:  Sugerencias para la Formación.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Afectividad y sexualidad y Castidad.</a:t>
            </a:r>
          </a:p>
        </p:txBody>
      </p:sp>
    </p:spTree>
    <p:extLst>
      <p:ext uri="{BB962C8B-B14F-4D97-AF65-F5344CB8AC3E}">
        <p14:creationId xmlns:p14="http://schemas.microsoft.com/office/powerpoint/2010/main" val="24083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8591" y="444826"/>
            <a:ext cx="1120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 DE ASÍS: Maestro y Guí</a:t>
            </a:r>
            <a:r>
              <a:rPr lang="es-ES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algn="ctr"/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 experiencia de Dios y el Evangelio como Regla de vida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77142" y="1683454"/>
            <a:ext cx="11173477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_tradnl" altLang="es-ES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“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Hermano León, tu hermano Francisco (te desea): salud y paz. 		     ( por  </a:t>
            </a:r>
            <a:r>
              <a:rPr lang="es-ES_tradnl" altLang="es-ES" dirty="0" err="1">
                <a:solidFill>
                  <a:srgbClr val="000000"/>
                </a:solidFill>
                <a:latin typeface="Tahoma" panose="020B0604030504040204" pitchFamily="34" charset="0"/>
              </a:rPr>
              <a:t>Felice</a:t>
            </a:r>
            <a:r>
              <a:rPr lang="es-ES_tradnl" altLang="es-ES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_tradnl" altLang="es-ES" dirty="0" err="1">
                <a:solidFill>
                  <a:srgbClr val="000000"/>
                </a:solidFill>
                <a:latin typeface="Tahoma" panose="020B0604030504040204" pitchFamily="34" charset="0"/>
              </a:rPr>
              <a:t>Accrocca</a:t>
            </a:r>
            <a:r>
              <a:rPr lang="es-ES_tradnl" altLang="es-ES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Te hablo a ti, hijo mío, como una </a:t>
            </a:r>
            <a:r>
              <a:rPr lang="es-ES_tradnl" altLang="es-ES" b="1" i="1" dirty="0">
                <a:solidFill>
                  <a:srgbClr val="000000"/>
                </a:solidFill>
                <a:latin typeface="Tahoma" panose="020B0604030504040204" pitchFamily="34" charset="0"/>
              </a:rPr>
              <a:t>madre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después de </a:t>
            </a:r>
            <a:r>
              <a:rPr lang="es-ES_tradnl" altLang="es-ES" b="1" i="1" dirty="0">
                <a:solidFill>
                  <a:srgbClr val="000000"/>
                </a:solidFill>
                <a:latin typeface="Tahoma" panose="020B0604030504040204" pitchFamily="34" charset="0"/>
              </a:rPr>
              <a:t>todo lo que dijimos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por el camino,</a:t>
            </a:r>
          </a:p>
          <a:p>
            <a:pPr algn="just">
              <a:lnSpc>
                <a:spcPct val="120000"/>
              </a:lnSpc>
            </a:pP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brevemente las resumo en estas palabras y en este consejo y</a:t>
            </a:r>
            <a:r>
              <a:rPr lang="es-ES_tradnl" altLang="es-E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s-ES_tradnl" altLang="es-ES" b="1" dirty="0">
                <a:solidFill>
                  <a:srgbClr val="000000"/>
                </a:solidFill>
                <a:latin typeface="Tahoma" panose="020B0604030504040204" pitchFamily="34" charset="0"/>
              </a:rPr>
              <a:t> no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necesitas volver a mí para </a:t>
            </a:r>
            <a:r>
              <a:rPr lang="es-ES_tradnl" altLang="es-ES" b="1" dirty="0">
                <a:solidFill>
                  <a:srgbClr val="000000"/>
                </a:solidFill>
                <a:latin typeface="Tahoma" panose="020B0604030504040204" pitchFamily="34" charset="0"/>
              </a:rPr>
              <a:t>otro consejo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, porque te aconsejo así: </a:t>
            </a:r>
            <a:endParaRPr lang="es-ES_tradnl" altLang="es-ES" i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_tradnl" altLang="es-ES" b="1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Compórtate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, como mejor</a:t>
            </a:r>
            <a:r>
              <a:rPr lang="es-ES_tradnl" altLang="es-ES" b="1" dirty="0">
                <a:solidFill>
                  <a:srgbClr val="000000"/>
                </a:solidFill>
                <a:latin typeface="Tahoma" panose="020B0604030504040204" pitchFamily="34" charset="0"/>
              </a:rPr>
              <a:t> te parezca que agradas al Señor Dios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y sigues sus huellas y pobreza,</a:t>
            </a:r>
          </a:p>
          <a:p>
            <a:pPr algn="just">
              <a:lnSpc>
                <a:spcPct val="120000"/>
              </a:lnSpc>
            </a:pP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hermano, con  la bendición de Dios y mi obediencia.</a:t>
            </a:r>
          </a:p>
          <a:p>
            <a:pPr algn="just">
              <a:lnSpc>
                <a:spcPct val="120000"/>
              </a:lnSpc>
            </a:pPr>
            <a:r>
              <a:rPr lang="es-ES_tradnl" altLang="es-ES" b="1" i="1" dirty="0">
                <a:solidFill>
                  <a:srgbClr val="000000"/>
                </a:solidFill>
                <a:latin typeface="Tahoma" panose="020B0604030504040204" pitchFamily="34" charset="0"/>
              </a:rPr>
              <a:t> Y si , para tu alma o por otro consuelo, te es necesario y quieres venir a mí,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_tradnl" altLang="es-ES" b="1" dirty="0">
                <a:solidFill>
                  <a:srgbClr val="000000"/>
                </a:solidFill>
                <a:latin typeface="Tahoma" panose="020B0604030504040204" pitchFamily="34" charset="0"/>
              </a:rPr>
              <a:t>ven</a:t>
            </a:r>
            <a:r>
              <a:rPr lang="es-ES_tradnl" altLang="es-ES" i="1" dirty="0">
                <a:solidFill>
                  <a:srgbClr val="000000"/>
                </a:solidFill>
                <a:latin typeface="Tahoma" panose="020B0604030504040204" pitchFamily="34" charset="0"/>
              </a:rPr>
              <a:t>.“ </a:t>
            </a:r>
            <a:endParaRPr lang="es-ES" altLang="es-ES" i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2537100"/>
            <a:endParaRPr lang="es-ES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37100"/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ESTILO FORMATIVO: Bendición al Hno. León.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Acogida incondicional del hermano: hermano y madre.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Hablar de lo que era importante para el Hno. León. 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No dependencia, y sí autonomía.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			  Libertad evangélica: responsabilidad.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Pero, si necesitas algo… vuelve…</a:t>
            </a:r>
          </a:p>
        </p:txBody>
      </p:sp>
    </p:spTree>
    <p:extLst>
      <p:ext uri="{BB962C8B-B14F-4D97-AF65-F5344CB8AC3E}">
        <p14:creationId xmlns:p14="http://schemas.microsoft.com/office/powerpoint/2010/main" val="11023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9219" y="470952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FRANCISCO:  Formador</a:t>
            </a:r>
            <a:endParaRPr lang="es-ES" sz="3200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7142" y="1226254"/>
            <a:ext cx="111734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37100"/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 CRITERIOS DE FORMACIÓN.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  Bendecir la vida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Tomarse en serio la vida, lo positivo y lo negativo.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Negarse a sí mismo.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Darse por entero. 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2. EL EVANGELIO COMO LUGAR FORMATIVO.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  Escucharlo.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Vivirlo.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Anunciarlo.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3. FRANCISCO COMO FORMDOR.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Formación personalizada.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Amor que ayude a crecer y madurar.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Sinceridad entre el formando y en formador.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Bondad y dulzura: exigir con amor.</a:t>
            </a:r>
          </a:p>
        </p:txBody>
      </p:sp>
    </p:spTree>
    <p:extLst>
      <p:ext uri="{BB962C8B-B14F-4D97-AF65-F5344CB8AC3E}">
        <p14:creationId xmlns:p14="http://schemas.microsoft.com/office/powerpoint/2010/main" val="24381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9219" y="470952"/>
            <a:ext cx="112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FRANCISCO:  Formador</a:t>
            </a:r>
            <a:endParaRPr lang="es-ES" sz="3200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7142" y="1226254"/>
            <a:ext cx="111734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37100"/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4. MÉTODO DE FRANCISCO.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			    Realidad de la vida.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Encuentro con Dios: el sentido de nuestra vida.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Confiar en el formando.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Su realidad y su deseo. </a:t>
            </a:r>
          </a:p>
          <a:p>
            <a:endParaRPr lang="es-E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5. PEDAGOGÍA DE FRANCISCO.</a:t>
            </a:r>
          </a:p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  Acoger a Dios: Oración.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Acoger al leproso: Misericordia.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Acoger al otro: Fraternidad.</a:t>
            </a:r>
          </a:p>
          <a:p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Acoger lo imprevisto de Dios: Sorpresas de la vida.</a:t>
            </a:r>
          </a:p>
        </p:txBody>
      </p:sp>
    </p:spTree>
    <p:extLst>
      <p:ext uri="{BB962C8B-B14F-4D97-AF65-F5344CB8AC3E}">
        <p14:creationId xmlns:p14="http://schemas.microsoft.com/office/powerpoint/2010/main" val="37858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186</Words>
  <Application>Microsoft Office PowerPoint</Application>
  <PresentationFormat>Panorámica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Enrique</dc:creator>
  <cp:lastModifiedBy>Pedro Enrique</cp:lastModifiedBy>
  <cp:revision>101</cp:revision>
  <dcterms:created xsi:type="dcterms:W3CDTF">2019-04-29T12:35:45Z</dcterms:created>
  <dcterms:modified xsi:type="dcterms:W3CDTF">2019-06-04T08:34:56Z</dcterms:modified>
</cp:coreProperties>
</file>